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77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3E580-0EB7-4888-9D46-1A5B2CDA7E3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49BA-04D3-4088-972F-4E97DE443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6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40D2-165A-42EF-8A3E-1C6FEA618612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2D52E-5100-4FFE-9C78-520DFC25AA9E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DC73-A51E-40D8-BF23-65FE27B7CD0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D85C-D7B0-44A6-8485-63ADEB2B2892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39A3-ED09-4A48-AA93-6E80C7FDAAC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776E-AE75-47C8-B1FF-91B013C8E8C7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5176-1F9A-44FA-9D30-6CC6EEDFB357}" type="datetime1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E105-F50B-43DE-B430-940C3349787D}" type="datetime1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54BE-87D2-4733-A312-57A966C59D53}" type="datetime1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CA23-2CBA-4EB6-8B23-D8ECA1FDD124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D67D-1BD7-480F-809A-CFCD70542E89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5C245-C556-48E2-A33C-0B708AEF7816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C35F-CFE3-4863-A5F7-0A17D2DAE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file:///C:\Users\cmorenoc\Dropbox\Research\s-SNOM\Codes\Camilo\Presentation\2017-11-21\Diode-h-5_Scan-1\5.phase_evol.avi" TargetMode="External"/><Relationship Id="rId1" Type="http://schemas.microsoft.com/office/2007/relationships/media" Target="file:///C:\Users\cmorenoc\Dropbox\Research\s-SNOM\Codes\Camilo\Presentation\2017-11-21\Diode-h-5_Scan-1\5.phase_evol.avi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file:///C:\Users\cmorenoc\Dropbox\Research\s-SNOM\Codes\Camilo\Presentation\2017-12-07\Diode1-Scan1\5.phase_evol.avi" TargetMode="External"/><Relationship Id="rId1" Type="http://schemas.microsoft.com/office/2007/relationships/media" Target="file:///C:\Users\cmorenoc\Dropbox\Research\s-SNOM\Codes\Camilo\Presentation\2017-12-07\Diode1-Scan1\5.phase_evol.avi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video" Target="../media/media13.avi"/><Relationship Id="rId1" Type="http://schemas.microsoft.com/office/2007/relationships/media" Target="../media/media13.avi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14.avi"/><Relationship Id="rId1" Type="http://schemas.microsoft.com/office/2007/relationships/media" Target="../media/media14.avi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video" Target="file:///C:\Users\Camilo\Dropbox\Research\s-SNOM\Codes\Camilo\Presentation\2017-11-21\No-Diode_Scan-1\5.phase_evol.avi" TargetMode="External"/><Relationship Id="rId1" Type="http://schemas.microsoft.com/office/2007/relationships/media" Target="file:///C:\Users\Camilo\Dropbox\Research\s-SNOM\Codes\Camilo\Presentation\2017-11-21\No-Diode_Scan-1\5.phase_evol.avi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file:///C:\Users\Camilo\Dropbox\Research\s-SNOM\Codes\Camilo\Presentation\2017-11-21\Diode-h-4_Scan-1\5.phase_evol.avi" TargetMode="External"/><Relationship Id="rId1" Type="http://schemas.microsoft.com/office/2007/relationships/media" Target="file:///C:\Users\Camilo\Dropbox\Research\s-SNOM\Codes\Camilo\Presentation\2017-11-21\Diode-h-4_Scan-1\5.phase_evol.avi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file:///C:\Users\Camilo\Dropbox\Research\s-SNOM\Codes\Camilo\Presentation\2017-11-21\Diode-h-4_Scan-3\5.phase_evol.avi" TargetMode="External"/><Relationship Id="rId1" Type="http://schemas.microsoft.com/office/2007/relationships/media" Target="file:///C:\Users\Camilo\Dropbox\Research\s-SNOM\Codes\Camilo\Presentation\2017-11-21\Diode-h-4_Scan-3\5.phase_evol.avi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s-SNOM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October 30, 2017</a:t>
            </a:r>
          </a:p>
          <a:p>
            <a:r>
              <a:rPr lang="en-US" dirty="0"/>
              <a:t>Bowtie and Discrete Bowtie antennas</a:t>
            </a:r>
          </a:p>
          <a:p>
            <a:r>
              <a:rPr lang="en-US" dirty="0"/>
              <a:t>Under linear polarization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5FFB-BDE3-49B5-9111-5FDE00C0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F6C35F-CFE3-4863-A5F7-0A17D2DAE07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2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#5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2017-11-21_diode_h_5_PH_X_1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075" name="Picture 3" descr="C:\Users\irlabuser4\Documents\Camilo Moreno\Dropbox\Research\s-SNOM\Codes\Camilo\Presentation\2017-11-21\Diode-h-5_Scan-1\1.Topography.png"/>
          <p:cNvPicPr>
            <a:picLocks noChangeAspect="1" noChangeArrowheads="1"/>
          </p:cNvPicPr>
          <p:nvPr/>
        </p:nvPicPr>
        <p:blipFill>
          <a:blip r:embed="rId4"/>
          <a:srcRect l="9513" t="10126" r="52910" b="12001"/>
          <a:stretch>
            <a:fillRect/>
          </a:stretch>
        </p:blipFill>
        <p:spPr bwMode="auto">
          <a:xfrm>
            <a:off x="1" y="878735"/>
            <a:ext cx="2534193" cy="2639201"/>
          </a:xfrm>
          <a:prstGeom prst="rect">
            <a:avLst/>
          </a:prstGeom>
          <a:noFill/>
        </p:spPr>
      </p:pic>
      <p:pic>
        <p:nvPicPr>
          <p:cNvPr id="3076" name="Picture 4" descr="C:\Users\irlabuser4\Documents\Camilo Moreno\Dropbox\Research\s-SNOM\Codes\Camilo\Presentation\2017-11-21\Diode-h-5_Scan-1\2.SideBands.png"/>
          <p:cNvPicPr>
            <a:picLocks noChangeAspect="1" noChangeArrowheads="1"/>
          </p:cNvPicPr>
          <p:nvPr/>
        </p:nvPicPr>
        <p:blipFill>
          <a:blip r:embed="rId5"/>
          <a:srcRect l="9480" t="15770" r="7373" b="15859"/>
          <a:stretch>
            <a:fillRect/>
          </a:stretch>
        </p:blipFill>
        <p:spPr bwMode="auto">
          <a:xfrm>
            <a:off x="3827417" y="964703"/>
            <a:ext cx="6440962" cy="2661621"/>
          </a:xfrm>
          <a:prstGeom prst="rect">
            <a:avLst/>
          </a:prstGeom>
          <a:noFill/>
        </p:spPr>
      </p:pic>
      <p:pic>
        <p:nvPicPr>
          <p:cNvPr id="3077" name="Picture 5" descr="C:\Users\irlabuser4\Documents\Camilo Moreno\Dropbox\Research\s-SNOM\Codes\Camilo\Presentation\2017-11-21\Diode-h-5_Scan-1\3.Tau.png"/>
          <p:cNvPicPr>
            <a:picLocks noChangeAspect="1" noChangeArrowheads="1"/>
          </p:cNvPicPr>
          <p:nvPr/>
        </p:nvPicPr>
        <p:blipFill>
          <a:blip r:embed="rId6"/>
          <a:srcRect l="10182" t="16898" r="8644" b="16590"/>
          <a:stretch>
            <a:fillRect/>
          </a:stretch>
        </p:blipFill>
        <p:spPr bwMode="auto">
          <a:xfrm>
            <a:off x="1501254" y="3800902"/>
            <a:ext cx="7424382" cy="3057098"/>
          </a:xfrm>
          <a:prstGeom prst="rect">
            <a:avLst/>
          </a:prstGeom>
          <a:noFill/>
        </p:spPr>
      </p:pic>
      <p:pic>
        <p:nvPicPr>
          <p:cNvPr id="17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0657" y="3616657"/>
            <a:ext cx="3241343" cy="32413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C4DEE-DCED-4C2E-98C8-5C259C8D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#5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2017-11-21_diode_h_5_PH_X_3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62D3-BB63-4C25-BA22-FF8BEF17DE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1341" r="52256" b="11508"/>
          <a:stretch/>
        </p:blipFill>
        <p:spPr>
          <a:xfrm>
            <a:off x="0" y="848487"/>
            <a:ext cx="2677167" cy="2747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A60CF-62E9-45A7-970B-9A4E168BF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5917" r="8354" b="16926"/>
          <a:stretch/>
        </p:blipFill>
        <p:spPr>
          <a:xfrm>
            <a:off x="1398068" y="3679516"/>
            <a:ext cx="7692098" cy="3178483"/>
          </a:xfrm>
          <a:prstGeom prst="rect">
            <a:avLst/>
          </a:prstGeom>
        </p:spPr>
      </p:pic>
      <p:pic>
        <p:nvPicPr>
          <p:cNvPr id="8" name="5.phase_evol">
            <a:hlinkClick r:id="" action="ppaction://media"/>
            <a:extLst>
              <a:ext uri="{FF2B5EF4-FFF2-40B4-BE49-F238E27FC236}">
                <a16:creationId xmlns:a16="http://schemas.microsoft.com/office/drawing/2014/main" id="{44E5EA4D-F102-4902-B531-2C9B73BFA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0165" y="3761620"/>
            <a:ext cx="3101835" cy="3101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A283FD-B16E-47C0-AD46-C939510221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17117" r="8065" b="16756"/>
          <a:stretch/>
        </p:blipFill>
        <p:spPr>
          <a:xfrm>
            <a:off x="2911630" y="870789"/>
            <a:ext cx="7068712" cy="28465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5D5D65-2CB3-4024-8AA9-500439D7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2017-12-07_diode_g_1_PH_X_1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1026" name="Picture 2" descr="C:\Users\irlabuser4\Documents\Camilo Moreno\Dropbox\Research\s-SNOM\Codes\Camilo\Presentation\2017-12-07\Diode1-Scan1\1.Topography.png"/>
          <p:cNvPicPr>
            <a:picLocks noChangeAspect="1" noChangeArrowheads="1"/>
          </p:cNvPicPr>
          <p:nvPr/>
        </p:nvPicPr>
        <p:blipFill>
          <a:blip r:embed="rId4"/>
          <a:srcRect l="9427" t="11113" r="52996" b="11427"/>
          <a:stretch>
            <a:fillRect/>
          </a:stretch>
        </p:blipFill>
        <p:spPr bwMode="auto">
          <a:xfrm>
            <a:off x="0" y="982639"/>
            <a:ext cx="2429301" cy="2516541"/>
          </a:xfrm>
          <a:prstGeom prst="rect">
            <a:avLst/>
          </a:prstGeom>
          <a:noFill/>
        </p:spPr>
      </p:pic>
      <p:pic>
        <p:nvPicPr>
          <p:cNvPr id="1028" name="Picture 4" descr="C:\Users\irlabuser4\Documents\Camilo Moreno\Dropbox\Research\s-SNOM\Codes\Camilo\Presentation\2017-12-07\Diode1-Scan1\3.Tau.png"/>
          <p:cNvPicPr>
            <a:picLocks noChangeAspect="1" noChangeArrowheads="1"/>
          </p:cNvPicPr>
          <p:nvPr/>
        </p:nvPicPr>
        <p:blipFill>
          <a:blip r:embed="rId5"/>
          <a:srcRect l="9200" t="16118" r="8172" b="16337"/>
          <a:stretch>
            <a:fillRect/>
          </a:stretch>
        </p:blipFill>
        <p:spPr bwMode="auto">
          <a:xfrm>
            <a:off x="1373541" y="3766783"/>
            <a:ext cx="7524800" cy="3091218"/>
          </a:xfrm>
          <a:prstGeom prst="rect">
            <a:avLst/>
          </a:prstGeom>
          <a:noFill/>
        </p:spPr>
      </p:pic>
      <p:pic>
        <p:nvPicPr>
          <p:cNvPr id="1029" name="Picture 5" descr="C:\Users\irlabuser4\Documents\Camilo Moreno\Dropbox\Research\s-SNOM\Codes\Camilo\Presentation\2017-12-07\Diode1-Scan1\2.SideBands.png"/>
          <p:cNvPicPr>
            <a:picLocks noChangeAspect="1" noChangeArrowheads="1"/>
          </p:cNvPicPr>
          <p:nvPr/>
        </p:nvPicPr>
        <p:blipFill>
          <a:blip r:embed="rId6"/>
          <a:srcRect l="9513" t="14888" r="7340" b="16534"/>
          <a:stretch>
            <a:fillRect/>
          </a:stretch>
        </p:blipFill>
        <p:spPr bwMode="auto">
          <a:xfrm>
            <a:off x="2947917" y="938406"/>
            <a:ext cx="6823880" cy="2828375"/>
          </a:xfrm>
          <a:prstGeom prst="rect">
            <a:avLst/>
          </a:prstGeom>
          <a:noFill/>
        </p:spPr>
      </p:pic>
      <p:pic>
        <p:nvPicPr>
          <p:cNvPr id="13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39284" y="3605284"/>
            <a:ext cx="3252716" cy="32527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35F81-FBB3-449D-8DA9-C0DB4E69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2017-12-12_diode_g_1_PH_X_3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2963" r="53002" b="23333"/>
          <a:stretch/>
        </p:blipFill>
        <p:spPr>
          <a:xfrm>
            <a:off x="0" y="939800"/>
            <a:ext cx="2478226" cy="2613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6481" r="7571" b="27593"/>
          <a:stretch/>
        </p:blipFill>
        <p:spPr>
          <a:xfrm>
            <a:off x="3193104" y="939800"/>
            <a:ext cx="6395396" cy="259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667" r="8254" b="27963"/>
          <a:stretch/>
        </p:blipFill>
        <p:spPr>
          <a:xfrm>
            <a:off x="1390193" y="3730921"/>
            <a:ext cx="7450247" cy="3017042"/>
          </a:xfrm>
          <a:prstGeom prst="rect">
            <a:avLst/>
          </a:prstGeom>
        </p:spPr>
      </p:pic>
      <p:pic>
        <p:nvPicPr>
          <p:cNvPr id="8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05875" y="3596380"/>
            <a:ext cx="3286125" cy="3286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4CECB-7B5C-438E-A8EC-A9AD61AB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2017-12-12_diode_g_1_PH_X_4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3333" r="52591" b="23889"/>
          <a:stretch/>
        </p:blipFill>
        <p:spPr>
          <a:xfrm>
            <a:off x="0" y="937537"/>
            <a:ext cx="2616200" cy="2634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7037" r="9208" b="27592"/>
          <a:stretch/>
        </p:blipFill>
        <p:spPr>
          <a:xfrm>
            <a:off x="1333500" y="3695156"/>
            <a:ext cx="7581900" cy="3111500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15400" y="3596380"/>
            <a:ext cx="3276600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6852" r="8117" b="27963"/>
          <a:stretch/>
        </p:blipFill>
        <p:spPr>
          <a:xfrm>
            <a:off x="3136158" y="937537"/>
            <a:ext cx="6541242" cy="26381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1E4E4-7AA5-48F4-BFE7-7E80C0D0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#2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2017-12-07_diode_g_2_PH_X_4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 t="12068" r="52605" b="11861"/>
          <a:stretch/>
        </p:blipFill>
        <p:spPr>
          <a:xfrm>
            <a:off x="0" y="853711"/>
            <a:ext cx="2697830" cy="2742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16629" r="8333" b="16007"/>
          <a:stretch/>
        </p:blipFill>
        <p:spPr>
          <a:xfrm>
            <a:off x="1374034" y="3596379"/>
            <a:ext cx="7556346" cy="3124443"/>
          </a:xfrm>
          <a:prstGeom prst="rect">
            <a:avLst/>
          </a:prstGeom>
        </p:spPr>
      </p:pic>
      <p:pic>
        <p:nvPicPr>
          <p:cNvPr id="5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0380" y="3596380"/>
            <a:ext cx="3261620" cy="3261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16214" r="7708" b="16007"/>
          <a:stretch/>
        </p:blipFill>
        <p:spPr>
          <a:xfrm>
            <a:off x="3289300" y="853711"/>
            <a:ext cx="6286641" cy="26054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9CF6E-1664-45C0-A6E9-0D8A9382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4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g #2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2017-12-12_diode_g_2_PH_X_1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3518" r="52591" b="23889"/>
          <a:stretch/>
        </p:blipFill>
        <p:spPr>
          <a:xfrm>
            <a:off x="0" y="880918"/>
            <a:ext cx="2667000" cy="2676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481" r="7844" b="27593"/>
          <a:stretch/>
        </p:blipFill>
        <p:spPr>
          <a:xfrm>
            <a:off x="3098058" y="882635"/>
            <a:ext cx="6541242" cy="2668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26296" r="8389" b="27778"/>
          <a:stretch/>
        </p:blipFill>
        <p:spPr>
          <a:xfrm>
            <a:off x="1402769" y="3721100"/>
            <a:ext cx="7699551" cy="3161405"/>
          </a:xfrm>
          <a:prstGeom prst="rect">
            <a:avLst/>
          </a:prstGeom>
        </p:spPr>
      </p:pic>
      <p:pic>
        <p:nvPicPr>
          <p:cNvPr id="10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65860" y="3847569"/>
            <a:ext cx="3026139" cy="3034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DA097-D4A8-4925-9869-0DD81A8C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7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2017-12-13_diode_h_1_PH_X_1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2A3F2-32B1-4AAE-AEDD-AFBF0CE642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3333" r="52619" b="23334"/>
          <a:stretch/>
        </p:blipFill>
        <p:spPr>
          <a:xfrm>
            <a:off x="0" y="855518"/>
            <a:ext cx="2663190" cy="277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17E9-CBBF-40AE-8042-544034AA6E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6333" r="8417" b="27755"/>
          <a:stretch/>
        </p:blipFill>
        <p:spPr>
          <a:xfrm>
            <a:off x="1331595" y="3709334"/>
            <a:ext cx="7623294" cy="314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59BFF5-7DE4-406D-AAD4-EE25BF5289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6000" r="7681" b="27754"/>
          <a:stretch/>
        </p:blipFill>
        <p:spPr>
          <a:xfrm>
            <a:off x="3278143" y="983884"/>
            <a:ext cx="6654527" cy="2743805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  <a:extLst>
              <a:ext uri="{FF2B5EF4-FFF2-40B4-BE49-F238E27FC236}">
                <a16:creationId xmlns:a16="http://schemas.microsoft.com/office/drawing/2014/main" id="{0AAFDA52-EA5E-428D-A7D0-A9B39CED2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1727" y="3647797"/>
            <a:ext cx="3230274" cy="32410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1D3CC-0818-4CE6-8752-63ED210C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#1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2017-12-13_diode_h_1_PH_X_2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2592" r="52456" b="24074"/>
          <a:stretch/>
        </p:blipFill>
        <p:spPr>
          <a:xfrm>
            <a:off x="0" y="791487"/>
            <a:ext cx="2692400" cy="2769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25926" r="8254" b="26852"/>
          <a:stretch/>
        </p:blipFill>
        <p:spPr>
          <a:xfrm>
            <a:off x="1735550" y="3596380"/>
            <a:ext cx="7696200" cy="3238500"/>
          </a:xfrm>
          <a:prstGeom prst="rect">
            <a:avLst/>
          </a:prstGeom>
        </p:spPr>
      </p:pic>
      <p:pic>
        <p:nvPicPr>
          <p:cNvPr id="5" name="5.phase_ev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15400" y="3567805"/>
            <a:ext cx="3276600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5555" r="7708" b="27407"/>
          <a:stretch/>
        </p:blipFill>
        <p:spPr>
          <a:xfrm>
            <a:off x="3278054" y="869935"/>
            <a:ext cx="6361246" cy="26487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C1260-1A8D-4B57-80AC-A70520AD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9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#7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2017-12-13_diode_h_7_PH_X_2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1811F-9645-4CED-A981-815B51FA6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6829" r="8632" b="27755"/>
          <a:stretch/>
        </p:blipFill>
        <p:spPr>
          <a:xfrm>
            <a:off x="1456189" y="3721246"/>
            <a:ext cx="7603222" cy="3114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A4661-1211-422C-91F8-7E25C0C2A4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23415" r="52236" b="23902"/>
          <a:stretch/>
        </p:blipFill>
        <p:spPr>
          <a:xfrm>
            <a:off x="0" y="891881"/>
            <a:ext cx="2561391" cy="2611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01141A-EA3E-4B0E-ADF0-32ADBB3DB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25853" r="7315" b="27754"/>
          <a:stretch/>
        </p:blipFill>
        <p:spPr>
          <a:xfrm>
            <a:off x="2972183" y="891881"/>
            <a:ext cx="6907797" cy="2844669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  <a:extLst>
              <a:ext uri="{FF2B5EF4-FFF2-40B4-BE49-F238E27FC236}">
                <a16:creationId xmlns:a16="http://schemas.microsoft.com/office/drawing/2014/main" id="{57061ED1-D1A4-4D36-97C5-38394AC31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43639" y="3699149"/>
            <a:ext cx="3148361" cy="31588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9B383C8-D165-47E6-AEEA-FA278506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4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8E1C9-9DF8-4F90-872A-69FE9C8D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t="22706" r="7530" b="18316"/>
          <a:stretch/>
        </p:blipFill>
        <p:spPr>
          <a:xfrm>
            <a:off x="6380205" y="3437631"/>
            <a:ext cx="4584140" cy="2893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56" y="35676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Illumination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3290" y="1920745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3638" y="6377750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40446" y="1974415"/>
            <a:ext cx="580594" cy="366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858" y="3120761"/>
            <a:ext cx="3611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wave </a:t>
            </a:r>
            <a:r>
              <a:rPr lang="el-GR" dirty="0"/>
              <a:t>θ</a:t>
            </a:r>
            <a:r>
              <a:rPr lang="en-US" dirty="0"/>
              <a:t> = 60</a:t>
            </a:r>
            <a:r>
              <a:rPr lang="en-US" baseline="30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 linear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Incidence: s-polarization (</a:t>
            </a:r>
            <a:r>
              <a:rPr lang="en-US" b="1" i="1" dirty="0"/>
              <a:t>E</a:t>
            </a:r>
            <a:r>
              <a:rPr lang="en-US" dirty="0"/>
              <a:t> vectors is parallel to the X axis)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Diodes h &amp;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348037">
            <a:off x="5414655" y="4566405"/>
            <a:ext cx="102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</a:t>
            </a:r>
            <a:r>
              <a:rPr lang="en-US" dirty="0"/>
              <a:t>-vector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01691" y="3984190"/>
            <a:ext cx="1927404" cy="805419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rot="16513348">
            <a:off x="5985570" y="4268843"/>
            <a:ext cx="700769" cy="680717"/>
          </a:xfrm>
          <a:prstGeom prst="arc">
            <a:avLst>
              <a:gd name="adj1" fmla="val 16200000"/>
              <a:gd name="adj2" fmla="val 3527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56307" y="3927449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θ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4086434" y="3562927"/>
            <a:ext cx="1344902" cy="1040310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77507" y="3195385"/>
            <a:ext cx="58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E</a:t>
            </a:r>
            <a:r>
              <a:rPr lang="en-US" sz="2400" b="1" i="1" baseline="-25000" dirty="0">
                <a:solidFill>
                  <a:srgbClr val="0070C0"/>
                </a:solidFill>
              </a:rPr>
              <a:t>i</a:t>
            </a:r>
            <a:endParaRPr lang="en-US" sz="2000" b="1" i="1" baseline="-25000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6423216" y="2335424"/>
            <a:ext cx="4058930" cy="24880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6444030" y="4798233"/>
            <a:ext cx="2108955" cy="16219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56730" y="2837529"/>
            <a:ext cx="0" cy="193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19235" y="3784687"/>
            <a:ext cx="0" cy="193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6464371" y="2814721"/>
            <a:ext cx="954864" cy="95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515201" y="946096"/>
            <a:ext cx="0" cy="19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 flipV="1">
            <a:off x="6452184" y="942513"/>
            <a:ext cx="3063017" cy="1871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444030" y="2245497"/>
            <a:ext cx="0" cy="2552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31015F-A487-4491-9888-3276CABA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29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#7 (bad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2017-12-13_diode_h_7_PH_X_3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3F259-E964-4728-AF1B-439C65D6C9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t="23415" r="52476" b="23740"/>
          <a:stretch/>
        </p:blipFill>
        <p:spPr>
          <a:xfrm>
            <a:off x="0" y="872245"/>
            <a:ext cx="2665141" cy="2681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A08F4-7A4A-4935-BF1F-1643EAF195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25529" r="7914" b="27754"/>
          <a:stretch/>
        </p:blipFill>
        <p:spPr>
          <a:xfrm>
            <a:off x="1431520" y="3654135"/>
            <a:ext cx="7670129" cy="3203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41DCF-392A-4910-85DA-F1F61E3856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26016" r="7555" b="27755"/>
          <a:stretch/>
        </p:blipFill>
        <p:spPr>
          <a:xfrm>
            <a:off x="3024956" y="872245"/>
            <a:ext cx="7111504" cy="2892528"/>
          </a:xfrm>
          <a:prstGeom prst="rect">
            <a:avLst/>
          </a:prstGeom>
        </p:spPr>
      </p:pic>
      <p:pic>
        <p:nvPicPr>
          <p:cNvPr id="7" name="5.phase_evol">
            <a:hlinkClick r:id="" action="ppaction://media"/>
            <a:extLst>
              <a:ext uri="{FF2B5EF4-FFF2-40B4-BE49-F238E27FC236}">
                <a16:creationId xmlns:a16="http://schemas.microsoft.com/office/drawing/2014/main" id="{B312199A-CF65-4B89-BE7E-E3582C8BC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1649" y="3757355"/>
            <a:ext cx="3090351" cy="310064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7BBD8-FE77-4A03-8BD8-475501D4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No Diode 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2017-11-21_diode_h_5_PH_X_1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098" name="Picture 2" descr="C:\Users\irlabuser4\Documents\Camilo Moreno\Dropbox\Research\s-SNOM\Codes\Camilo\Presentation\2017-11-21\No-Diode_Scan-1\1.Topography.png"/>
          <p:cNvPicPr>
            <a:picLocks noChangeAspect="1" noChangeArrowheads="1"/>
          </p:cNvPicPr>
          <p:nvPr/>
        </p:nvPicPr>
        <p:blipFill>
          <a:blip r:embed="rId4"/>
          <a:srcRect l="9181" t="11381" r="52515" b="11159"/>
          <a:stretch>
            <a:fillRect/>
          </a:stretch>
        </p:blipFill>
        <p:spPr bwMode="auto">
          <a:xfrm>
            <a:off x="0" y="917396"/>
            <a:ext cx="2490699" cy="2531198"/>
          </a:xfrm>
          <a:prstGeom prst="rect">
            <a:avLst/>
          </a:prstGeom>
          <a:noFill/>
        </p:spPr>
      </p:pic>
      <p:pic>
        <p:nvPicPr>
          <p:cNvPr id="4099" name="Picture 3" descr="C:\Users\irlabuser4\Documents\Camilo Moreno\Dropbox\Research\s-SNOM\Codes\Camilo\Presentation\2017-11-21\No-Diode_Scan-1\2.SideBands.png"/>
          <p:cNvPicPr>
            <a:picLocks noChangeAspect="1" noChangeArrowheads="1"/>
          </p:cNvPicPr>
          <p:nvPr/>
        </p:nvPicPr>
        <p:blipFill>
          <a:blip r:embed="rId5"/>
          <a:srcRect l="9050" t="17371" r="9153" b="16323"/>
          <a:stretch>
            <a:fillRect/>
          </a:stretch>
        </p:blipFill>
        <p:spPr bwMode="auto">
          <a:xfrm>
            <a:off x="2947918" y="893513"/>
            <a:ext cx="7192370" cy="2929887"/>
          </a:xfrm>
          <a:prstGeom prst="rect">
            <a:avLst/>
          </a:prstGeom>
          <a:noFill/>
        </p:spPr>
      </p:pic>
      <p:pic>
        <p:nvPicPr>
          <p:cNvPr id="4100" name="Picture 4" descr="C:\Users\irlabuser4\Documents\Camilo Moreno\Dropbox\Research\s-SNOM\Codes\Camilo\Presentation\2017-11-21\No-Diode_Scan-1\3.Tau.png"/>
          <p:cNvPicPr>
            <a:picLocks noChangeAspect="1" noChangeArrowheads="1"/>
          </p:cNvPicPr>
          <p:nvPr/>
        </p:nvPicPr>
        <p:blipFill>
          <a:blip r:embed="rId6"/>
          <a:srcRect l="10123" t="15929" r="9068" b="15797"/>
          <a:stretch>
            <a:fillRect/>
          </a:stretch>
        </p:blipFill>
        <p:spPr bwMode="auto">
          <a:xfrm>
            <a:off x="1560950" y="3775167"/>
            <a:ext cx="7260834" cy="3082834"/>
          </a:xfrm>
          <a:prstGeom prst="rect">
            <a:avLst/>
          </a:prstGeom>
          <a:noFill/>
        </p:spPr>
      </p:pic>
      <p:pic>
        <p:nvPicPr>
          <p:cNvPr id="14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87246" y="3653246"/>
            <a:ext cx="3204753" cy="32047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DC31A-F8A9-46FD-908D-7BE876AA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#2 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2017-11-17_diode_h_2_PH_X_2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10365-1997-46F5-B845-C03072C10F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2054" r="51982" b="11689"/>
          <a:stretch/>
        </p:blipFill>
        <p:spPr>
          <a:xfrm>
            <a:off x="0" y="980864"/>
            <a:ext cx="2519015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72427-9685-407E-96A7-8B17D800B4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6056" r="7165" b="16058"/>
          <a:stretch/>
        </p:blipFill>
        <p:spPr>
          <a:xfrm>
            <a:off x="3594509" y="980864"/>
            <a:ext cx="6192137" cy="2527275"/>
          </a:xfrm>
          <a:prstGeom prst="rect">
            <a:avLst/>
          </a:prstGeom>
        </p:spPr>
      </p:pic>
      <p:pic>
        <p:nvPicPr>
          <p:cNvPr id="9" name="5.phase_evol">
            <a:hlinkClick r:id="" action="ppaction://media"/>
            <a:extLst>
              <a:ext uri="{FF2B5EF4-FFF2-40B4-BE49-F238E27FC236}">
                <a16:creationId xmlns:a16="http://schemas.microsoft.com/office/drawing/2014/main" id="{684D4F71-0F3F-4CCC-A691-63EEE9F0D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2863" y="3598862"/>
            <a:ext cx="3259137" cy="3259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A9CBC9-E7C6-4B9A-9F2C-1C969404A9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5162" r="7988" b="16603"/>
          <a:stretch/>
        </p:blipFill>
        <p:spPr>
          <a:xfrm>
            <a:off x="1423742" y="3746811"/>
            <a:ext cx="7509121" cy="31111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8983E-FE7E-4386-8694-9F7D06C0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#2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2017-11-17_diode_h_2_PH_X_3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CE18B-9C5F-4145-8BD9-D00964802D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1341" r="52531" b="11325"/>
          <a:stretch/>
        </p:blipFill>
        <p:spPr>
          <a:xfrm>
            <a:off x="0" y="1032484"/>
            <a:ext cx="2448815" cy="2489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43370-D9FC-4816-ABA4-CD7F3FD28A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5236" r="7713" b="16058"/>
          <a:stretch/>
        </p:blipFill>
        <p:spPr>
          <a:xfrm>
            <a:off x="3208225" y="1032179"/>
            <a:ext cx="6240579" cy="2594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B7ECE0-AED2-401C-8525-F1AB89204D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6785" r="8628" b="15694"/>
          <a:stretch/>
        </p:blipFill>
        <p:spPr>
          <a:xfrm>
            <a:off x="1431519" y="3722208"/>
            <a:ext cx="7497065" cy="3125181"/>
          </a:xfrm>
          <a:prstGeom prst="rect">
            <a:avLst/>
          </a:prstGeom>
        </p:spPr>
      </p:pic>
      <p:pic>
        <p:nvPicPr>
          <p:cNvPr id="14" name="5.phase_evol">
            <a:hlinkClick r:id="" action="ppaction://media"/>
            <a:extLst>
              <a:ext uri="{FF2B5EF4-FFF2-40B4-BE49-F238E27FC236}">
                <a16:creationId xmlns:a16="http://schemas.microsoft.com/office/drawing/2014/main" id="{D65A6A30-6E95-4D26-A63A-13BFA2D03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32862" y="3588251"/>
            <a:ext cx="3259138" cy="3259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E6B73-B412-49AF-9D0B-443F31E5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#2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2017-11-17_diode_h_2_PH_X_4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1171C-94F2-4F71-A1AB-C01419310F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11341" r="52712" b="11871"/>
          <a:stretch/>
        </p:blipFill>
        <p:spPr>
          <a:xfrm>
            <a:off x="38914" y="1011230"/>
            <a:ext cx="2458960" cy="255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9D1F9-74C4-4BC6-AACE-ABCA7F4F98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6603" r="7531" b="15875"/>
          <a:stretch/>
        </p:blipFill>
        <p:spPr>
          <a:xfrm>
            <a:off x="3568390" y="1055478"/>
            <a:ext cx="6077415" cy="2505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50AD4-464A-457F-9422-D37F011CE4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6239" r="8445" b="16603"/>
          <a:stretch/>
        </p:blipFill>
        <p:spPr>
          <a:xfrm>
            <a:off x="1431520" y="3744255"/>
            <a:ext cx="7501342" cy="3103134"/>
          </a:xfrm>
          <a:prstGeom prst="rect">
            <a:avLst/>
          </a:prstGeom>
        </p:spPr>
      </p:pic>
      <p:pic>
        <p:nvPicPr>
          <p:cNvPr id="12" name="5.phase_evol">
            <a:hlinkClick r:id="" action="ppaction://media"/>
            <a:extLst>
              <a:ext uri="{FF2B5EF4-FFF2-40B4-BE49-F238E27FC236}">
                <a16:creationId xmlns:a16="http://schemas.microsoft.com/office/drawing/2014/main" id="{DFBC6ECA-F2E9-450D-A12F-6F50B553D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32863" y="3588251"/>
            <a:ext cx="3259137" cy="3259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339AA-F5D9-4C71-90CA-040E12E5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#3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2017-11-20_diode_h_3_PH_X_1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EFFE6-4942-4DA1-B717-D32E42A1B5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1262" r="52531" b="11689"/>
          <a:stretch/>
        </p:blipFill>
        <p:spPr>
          <a:xfrm>
            <a:off x="0" y="1055479"/>
            <a:ext cx="2509024" cy="2541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FF530-0A62-47A5-B494-977F0018B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6785" r="8445" b="16240"/>
          <a:stretch/>
        </p:blipFill>
        <p:spPr>
          <a:xfrm>
            <a:off x="3858322" y="1065014"/>
            <a:ext cx="6144322" cy="2534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29B7B-6562-48BE-9E9D-BB30967285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7149" r="8445" b="16422"/>
          <a:stretch/>
        </p:blipFill>
        <p:spPr>
          <a:xfrm>
            <a:off x="1343472" y="3769112"/>
            <a:ext cx="7589392" cy="3078277"/>
          </a:xfrm>
          <a:prstGeom prst="rect">
            <a:avLst/>
          </a:prstGeom>
        </p:spPr>
      </p:pic>
      <p:pic>
        <p:nvPicPr>
          <p:cNvPr id="14" name="5.phase_evol">
            <a:hlinkClick r:id="" action="ppaction://media"/>
            <a:extLst>
              <a:ext uri="{FF2B5EF4-FFF2-40B4-BE49-F238E27FC236}">
                <a16:creationId xmlns:a16="http://schemas.microsoft.com/office/drawing/2014/main" id="{B31535A2-A758-41E2-9A2C-6DCEBCF4A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1578" y="3580314"/>
            <a:ext cx="3267075" cy="3267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7C2BF-AA5B-494C-8FD3-980B7A97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#3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2017-11-20_diode_h_3_PH_X_3</a:t>
            </a:r>
            <a:endParaRPr lang="en-US" sz="25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B4BE0-63D6-4247-85C7-09B3CA14A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1341" r="51982" b="11689"/>
          <a:stretch/>
        </p:blipFill>
        <p:spPr>
          <a:xfrm>
            <a:off x="1" y="871188"/>
            <a:ext cx="2653990" cy="2647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BA85D-3590-4D84-A773-3B1C4F89D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7149" r="8628" b="16422"/>
          <a:stretch/>
        </p:blipFill>
        <p:spPr>
          <a:xfrm>
            <a:off x="1431519" y="3811886"/>
            <a:ext cx="7493405" cy="3046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00561-2CDC-4A75-9C8F-96028E8D1C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6121" r="7531" b="16239"/>
          <a:stretch/>
        </p:blipFill>
        <p:spPr>
          <a:xfrm>
            <a:off x="2647752" y="871188"/>
            <a:ext cx="6998054" cy="2858355"/>
          </a:xfrm>
          <a:prstGeom prst="rect">
            <a:avLst/>
          </a:prstGeom>
        </p:spPr>
      </p:pic>
      <p:pic>
        <p:nvPicPr>
          <p:cNvPr id="9" name="5.phase_evol">
            <a:hlinkClick r:id="" action="ppaction://media"/>
            <a:extLst>
              <a:ext uri="{FF2B5EF4-FFF2-40B4-BE49-F238E27FC236}">
                <a16:creationId xmlns:a16="http://schemas.microsoft.com/office/drawing/2014/main" id="{35051186-329E-403A-8C63-EC3744991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4925" y="3596380"/>
            <a:ext cx="3267075" cy="326707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A19C4F8-647A-4DAB-8707-C87A199F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#4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2017-11-21_diode_h_4_PH_X_1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1026" name="Picture 2" descr="C:\Users\irlabuser4\Documents\Camilo Moreno\Dropbox\Research\s-SNOM\Codes\Camilo\Presentation\2017-11-21\Diode-h-4_Scan-1\1.Topography.png"/>
          <p:cNvPicPr>
            <a:picLocks noChangeAspect="1" noChangeArrowheads="1"/>
          </p:cNvPicPr>
          <p:nvPr/>
        </p:nvPicPr>
        <p:blipFill>
          <a:blip r:embed="rId4"/>
          <a:srcRect l="9368" t="11229" r="52847" b="12137"/>
          <a:stretch>
            <a:fillRect/>
          </a:stretch>
        </p:blipFill>
        <p:spPr bwMode="auto">
          <a:xfrm>
            <a:off x="274320" y="1004086"/>
            <a:ext cx="2521131" cy="2569614"/>
          </a:xfrm>
          <a:prstGeom prst="rect">
            <a:avLst/>
          </a:prstGeom>
          <a:noFill/>
        </p:spPr>
      </p:pic>
      <p:pic>
        <p:nvPicPr>
          <p:cNvPr id="1027" name="Picture 3" descr="C:\Users\irlabuser4\Documents\Camilo Moreno\Dropbox\Research\s-SNOM\Codes\Camilo\Presentation\2017-11-21\Diode-h-4_Scan-1\2.SideBands.png"/>
          <p:cNvPicPr>
            <a:picLocks noChangeAspect="1" noChangeArrowheads="1"/>
          </p:cNvPicPr>
          <p:nvPr/>
        </p:nvPicPr>
        <p:blipFill>
          <a:blip r:embed="rId5"/>
          <a:srcRect l="9493" t="17116" r="7984" b="16579"/>
          <a:stretch>
            <a:fillRect/>
          </a:stretch>
        </p:blipFill>
        <p:spPr bwMode="auto">
          <a:xfrm>
            <a:off x="3851399" y="946276"/>
            <a:ext cx="6537276" cy="2639579"/>
          </a:xfrm>
          <a:prstGeom prst="rect">
            <a:avLst/>
          </a:prstGeom>
          <a:noFill/>
        </p:spPr>
      </p:pic>
      <p:pic>
        <p:nvPicPr>
          <p:cNvPr id="1028" name="Picture 4" descr="C:\Users\irlabuser4\Documents\Camilo Moreno\Dropbox\Research\s-SNOM\Codes\Camilo\Presentation\2017-11-21\Diode-h-4_Scan-1\3.Tau.png"/>
          <p:cNvPicPr>
            <a:picLocks noChangeAspect="1" noChangeArrowheads="1"/>
          </p:cNvPicPr>
          <p:nvPr/>
        </p:nvPicPr>
        <p:blipFill>
          <a:blip r:embed="rId6"/>
          <a:srcRect l="9201" t="16548" r="7964" b="15907"/>
          <a:stretch>
            <a:fillRect/>
          </a:stretch>
        </p:blipFill>
        <p:spPr bwMode="auto">
          <a:xfrm>
            <a:off x="1446662" y="3638051"/>
            <a:ext cx="7408234" cy="3035704"/>
          </a:xfrm>
          <a:prstGeom prst="rect">
            <a:avLst/>
          </a:prstGeom>
          <a:noFill/>
        </p:spPr>
      </p:pic>
      <p:pic>
        <p:nvPicPr>
          <p:cNvPr id="17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8845" y="3624845"/>
            <a:ext cx="3233155" cy="32331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341AB-C7D3-4BFF-B371-54642C24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0360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+mn-lt"/>
              </a:rPr>
              <a:t>Diode h #4 </a:t>
            </a:r>
            <a:r>
              <a:rPr lang="en-US" sz="2500" b="1" dirty="0"/>
              <a:t>(good diode)</a:t>
            </a:r>
            <a:r>
              <a:rPr lang="en-US" sz="2500" dirty="0">
                <a:latin typeface="+mn-lt"/>
              </a:rPr>
              <a:t/>
            </a:r>
            <a:br>
              <a:rPr lang="en-US" sz="2500" dirty="0">
                <a:latin typeface="+mn-lt"/>
              </a:rPr>
            </a:br>
            <a:r>
              <a:rPr lang="en-US" sz="2500" dirty="0"/>
              <a:t>Data: </a:t>
            </a:r>
            <a:r>
              <a:rPr lang="pt-BR" sz="2500" dirty="0"/>
              <a:t>2017-11-21_diode_h_4_PH_X_3</a:t>
            </a:r>
            <a:endParaRPr lang="en-US" sz="2500" dirty="0">
              <a:latin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04086" y="3596380"/>
            <a:ext cx="1020672" cy="711895"/>
            <a:chOff x="912202" y="3581400"/>
            <a:chExt cx="1020672" cy="711895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322994" y="3581400"/>
              <a:ext cx="1764" cy="7118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2202" y="3832589"/>
              <a:ext cx="102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4308275"/>
            <a:ext cx="193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incident from below</a:t>
            </a:r>
          </a:p>
        </p:txBody>
      </p:sp>
      <p:pic>
        <p:nvPicPr>
          <p:cNvPr id="2050" name="Picture 2" descr="C:\Users\irlabuser4\Documents\Camilo Moreno\Dropbox\Research\s-SNOM\Codes\Camilo\Presentation\2017-11-21\Diode-h-4_Scan-3\1.Topography.png"/>
          <p:cNvPicPr>
            <a:picLocks noChangeAspect="1" noChangeArrowheads="1"/>
          </p:cNvPicPr>
          <p:nvPr/>
        </p:nvPicPr>
        <p:blipFill>
          <a:blip r:embed="rId4"/>
          <a:srcRect l="9172" t="11348" r="52836" b="10986"/>
          <a:stretch>
            <a:fillRect/>
          </a:stretch>
        </p:blipFill>
        <p:spPr bwMode="auto">
          <a:xfrm>
            <a:off x="1" y="872189"/>
            <a:ext cx="2521130" cy="2590014"/>
          </a:xfrm>
          <a:prstGeom prst="rect">
            <a:avLst/>
          </a:prstGeom>
          <a:noFill/>
        </p:spPr>
      </p:pic>
      <p:pic>
        <p:nvPicPr>
          <p:cNvPr id="2051" name="Picture 3" descr="C:\Users\irlabuser4\Documents\Camilo Moreno\Dropbox\Research\s-SNOM\Codes\Camilo\Presentation\2017-11-21\Diode-h-4_Scan-3\2.SideBands.png"/>
          <p:cNvPicPr>
            <a:picLocks noChangeAspect="1" noChangeArrowheads="1"/>
          </p:cNvPicPr>
          <p:nvPr/>
        </p:nvPicPr>
        <p:blipFill>
          <a:blip r:embed="rId5"/>
          <a:srcRect l="8807" t="16002" r="7631" b="16246"/>
          <a:stretch>
            <a:fillRect/>
          </a:stretch>
        </p:blipFill>
        <p:spPr bwMode="auto">
          <a:xfrm>
            <a:off x="3657600" y="996286"/>
            <a:ext cx="6373504" cy="2596906"/>
          </a:xfrm>
          <a:prstGeom prst="rect">
            <a:avLst/>
          </a:prstGeom>
          <a:noFill/>
        </p:spPr>
      </p:pic>
      <p:pic>
        <p:nvPicPr>
          <p:cNvPr id="2052" name="Picture 4" descr="C:\Users\irlabuser4\Documents\Camilo Moreno\Dropbox\Research\s-SNOM\Codes\Camilo\Presentation\2017-11-21\Diode-h-4_Scan-3\3.Tau.png"/>
          <p:cNvPicPr>
            <a:picLocks noChangeAspect="1" noChangeArrowheads="1"/>
          </p:cNvPicPr>
          <p:nvPr/>
        </p:nvPicPr>
        <p:blipFill>
          <a:blip r:embed="rId6"/>
          <a:srcRect l="8995" t="16115" r="8378" b="15721"/>
          <a:stretch>
            <a:fillRect/>
          </a:stretch>
        </p:blipFill>
        <p:spPr bwMode="auto">
          <a:xfrm>
            <a:off x="1348812" y="3712191"/>
            <a:ext cx="7522232" cy="3118513"/>
          </a:xfrm>
          <a:prstGeom prst="rect">
            <a:avLst/>
          </a:prstGeom>
          <a:noFill/>
        </p:spPr>
      </p:pic>
      <p:pic>
        <p:nvPicPr>
          <p:cNvPr id="14" name="5.phase_evo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4305" y="3630305"/>
            <a:ext cx="3227696" cy="3227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4E968-B1C9-4BC9-BE2B-B62E445C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C35F-CFE3-4863-A5F7-0A17D2DAE0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4689</TotalTime>
  <Words>310</Words>
  <Application>Microsoft Office PowerPoint</Application>
  <PresentationFormat>Widescreen</PresentationFormat>
  <Paragraphs>93</Paragraphs>
  <Slides>21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s-SNOM Measurements</vt:lpstr>
      <vt:lpstr>Illumination conditions</vt:lpstr>
      <vt:lpstr>Diode h #2 (good diode) Data: 2017-11-17_diode_h_2_PH_X_2</vt:lpstr>
      <vt:lpstr>Diode h #2 (good diode) Data: 2017-11-17_diode_h_2_PH_X_3</vt:lpstr>
      <vt:lpstr>Diode h #2 (good diode) Data: 2017-11-17_diode_h_2_PH_X_4</vt:lpstr>
      <vt:lpstr>Diode h #3 (good diode) Data: 2017-11-20_diode_h_3_PH_X_1</vt:lpstr>
      <vt:lpstr>Diode h #3 (good diode) Data: 2017-11-20_diode_h_3_PH_X_3</vt:lpstr>
      <vt:lpstr>Diode h #4 (good diode) Data: 2017-11-21_diode_h_4_PH_X_1</vt:lpstr>
      <vt:lpstr>Diode h #4 (good diode) Data: 2017-11-21_diode_h_4_PH_X_3</vt:lpstr>
      <vt:lpstr>Diode h #5 (good diode) Data: 2017-11-21_diode_h_5_PH_X_1</vt:lpstr>
      <vt:lpstr>Diode h #5 (good diode) Data: 2017-11-21_diode_h_5_PH_X_3</vt:lpstr>
      <vt:lpstr>Diode g #1 (bad diode) Data: 2017-12-07_diode_g_1_PH_X_1</vt:lpstr>
      <vt:lpstr>Diode g #1 (bad diode) Data: 2017-12-12_diode_g_1_PH_X_3</vt:lpstr>
      <vt:lpstr>Diode g #1 (bad diode) Data: 2017-12-12_diode_g_1_PH_X_4</vt:lpstr>
      <vt:lpstr>Diode g #2 (bad diode) Data: 2017-12-07_diode_g_2_PH_X_4</vt:lpstr>
      <vt:lpstr>Diode g #2 (bad diode) Data: 2017-12-12_diode_g_2_PH_X_1</vt:lpstr>
      <vt:lpstr>Diode h #1 (bad diode) Data: 2017-12-13_diode_h_1_PH_X_1</vt:lpstr>
      <vt:lpstr>Diode h #1 (bad diode) Data: 2017-12-13_diode_h_1_PH_X_2</vt:lpstr>
      <vt:lpstr>Diode h #7 (bad diode) Data: 2017-12-13_diode_h_7_PH_X_2</vt:lpstr>
      <vt:lpstr>Diode h #7 (bad diode) Data: 2017-12-13_diode_h_7_PH_X_3</vt:lpstr>
      <vt:lpstr>No Diode  Data: 2017-11-21_diode_h_5_PH_X_1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s-SNOM Measurements</dc:title>
  <dc:creator>Moreno Cleves, Camilo</dc:creator>
  <cp:lastModifiedBy>Moreno Cleves, Camilo</cp:lastModifiedBy>
  <cp:revision>55</cp:revision>
  <dcterms:created xsi:type="dcterms:W3CDTF">2017-10-16T14:46:52Z</dcterms:created>
  <dcterms:modified xsi:type="dcterms:W3CDTF">2018-01-09T19:39:36Z</dcterms:modified>
</cp:coreProperties>
</file>